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1" r:id="rId1"/>
  </p:sldMasterIdLst>
  <p:notesMasterIdLst>
    <p:notesMasterId r:id="rId9"/>
  </p:notesMasterIdLst>
  <p:sldIdLst>
    <p:sldId id="257" r:id="rId2"/>
    <p:sldId id="256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12030D-1BE2-4EC8-B65C-793835D730B8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02CE78-AE14-4106-B405-EBE7AD653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924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1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986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449307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7724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151012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4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5717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671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323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227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99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649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339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556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711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20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0DEF7-7081-486B-8759-EEB133AE930B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E247863-E0B6-4560-8F85-26EF86890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418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37183" y="2610678"/>
            <a:ext cx="8876562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Alamin Ahmed</a:t>
            </a:r>
          </a:p>
          <a:p>
            <a:r>
              <a:rPr lang="en-US" sz="2800" dirty="0"/>
              <a:t>Luis Robles</a:t>
            </a:r>
          </a:p>
          <a:p>
            <a:r>
              <a:rPr lang="en-US" sz="2800" dirty="0"/>
              <a:t>Steven Ventura		</a:t>
            </a:r>
          </a:p>
          <a:p>
            <a:r>
              <a:rPr lang="en-US" sz="2800" dirty="0" err="1"/>
              <a:t>Vinh</a:t>
            </a:r>
            <a:r>
              <a:rPr lang="en-US" sz="2800" dirty="0"/>
              <a:t> Vu</a:t>
            </a:r>
          </a:p>
          <a:p>
            <a:r>
              <a:rPr lang="en-US" sz="2800" dirty="0"/>
              <a:t>Daniel Lopez </a:t>
            </a:r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763619" y="331305"/>
            <a:ext cx="434671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Team Samsung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6" t="15111" r="19526" b="6097"/>
          <a:stretch/>
        </p:blipFill>
        <p:spPr>
          <a:xfrm>
            <a:off x="6241772" y="1397330"/>
            <a:ext cx="2703445" cy="19348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38" t="18481" r="10967" b="14188"/>
          <a:stretch/>
        </p:blipFill>
        <p:spPr>
          <a:xfrm>
            <a:off x="8110331" y="3690287"/>
            <a:ext cx="3588026" cy="27906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92" t="24236" r="28196" b="19974"/>
          <a:stretch/>
        </p:blipFill>
        <p:spPr>
          <a:xfrm rot="5400000">
            <a:off x="6135344" y="3788986"/>
            <a:ext cx="1507163" cy="130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03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26283" y="424071"/>
            <a:ext cx="10402956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We will be building a line follow robot with a FPGA board. We will be using Verilog to write our code and a device level coding to implement our program to the board. We will be using following state diagram: </a:t>
            </a:r>
          </a:p>
        </p:txBody>
      </p:sp>
      <p:pic>
        <p:nvPicPr>
          <p:cNvPr id="326" name="Picture 3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530" y="1691965"/>
            <a:ext cx="10208455" cy="459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280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2345633" y="1404730"/>
            <a:ext cx="7010402" cy="4664764"/>
            <a:chOff x="2345633" y="1404730"/>
            <a:chExt cx="7010402" cy="4664764"/>
          </a:xfrm>
        </p:grpSpPr>
        <p:sp>
          <p:nvSpPr>
            <p:cNvPr id="2" name="Rectangle 1"/>
            <p:cNvSpPr/>
            <p:nvPr/>
          </p:nvSpPr>
          <p:spPr>
            <a:xfrm>
              <a:off x="5565912" y="1404730"/>
              <a:ext cx="781879" cy="344556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" name="Oval 2"/>
            <p:cNvSpPr/>
            <p:nvPr/>
          </p:nvSpPr>
          <p:spPr>
            <a:xfrm>
              <a:off x="4432852" y="5115336"/>
              <a:ext cx="808381" cy="768627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SL</a:t>
              </a:r>
            </a:p>
          </p:txBody>
        </p:sp>
        <p:sp>
          <p:nvSpPr>
            <p:cNvPr id="5" name="Oval 4"/>
            <p:cNvSpPr/>
            <p:nvPr/>
          </p:nvSpPr>
          <p:spPr>
            <a:xfrm>
              <a:off x="5565912" y="5088833"/>
              <a:ext cx="808383" cy="79513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SM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6698975" y="5088833"/>
              <a:ext cx="775251" cy="79513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SR</a:t>
              </a:r>
            </a:p>
          </p:txBody>
        </p:sp>
        <p:sp>
          <p:nvSpPr>
            <p:cNvPr id="8" name="Arrow: Left 7"/>
            <p:cNvSpPr/>
            <p:nvPr/>
          </p:nvSpPr>
          <p:spPr>
            <a:xfrm>
              <a:off x="6698975" y="1417982"/>
              <a:ext cx="1822173" cy="1192697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Black Line</a:t>
              </a:r>
            </a:p>
            <a:p>
              <a:pPr algn="ctr"/>
              <a:r>
                <a:rPr lang="en-US" sz="1200" dirty="0"/>
                <a:t>Sensor Output is Low (0[V])</a:t>
              </a:r>
            </a:p>
          </p:txBody>
        </p:sp>
        <p:sp>
          <p:nvSpPr>
            <p:cNvPr id="9" name="Arrow: Right 8"/>
            <p:cNvSpPr/>
            <p:nvPr/>
          </p:nvSpPr>
          <p:spPr>
            <a:xfrm>
              <a:off x="2345633" y="4929804"/>
              <a:ext cx="1762539" cy="113969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Sensors</a:t>
              </a:r>
            </a:p>
          </p:txBody>
        </p:sp>
        <p:sp>
          <p:nvSpPr>
            <p:cNvPr id="10" name="Arrow: Left 9"/>
            <p:cNvSpPr/>
            <p:nvPr/>
          </p:nvSpPr>
          <p:spPr>
            <a:xfrm>
              <a:off x="7474226" y="3564835"/>
              <a:ext cx="1881809" cy="1285461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White Space</a:t>
              </a:r>
            </a:p>
            <a:p>
              <a:pPr algn="ctr"/>
              <a:r>
                <a:rPr lang="en-US" sz="1200" dirty="0"/>
                <a:t>Sensor Output is High (3.3[V])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8164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9540331"/>
              </p:ext>
            </p:extLst>
          </p:nvPr>
        </p:nvGraphicFramePr>
        <p:xfrm>
          <a:off x="2416313" y="2243666"/>
          <a:ext cx="8529983" cy="3360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187">
                  <a:extLst>
                    <a:ext uri="{9D8B030D-6E8A-4147-A177-3AD203B41FA5}">
                      <a16:colId xmlns:a16="http://schemas.microsoft.com/office/drawing/2014/main" val="1946796167"/>
                    </a:ext>
                  </a:extLst>
                </a:gridCol>
                <a:gridCol w="559968">
                  <a:extLst>
                    <a:ext uri="{9D8B030D-6E8A-4147-A177-3AD203B41FA5}">
                      <a16:colId xmlns:a16="http://schemas.microsoft.com/office/drawing/2014/main" val="3666887461"/>
                    </a:ext>
                  </a:extLst>
                </a:gridCol>
                <a:gridCol w="458950">
                  <a:extLst>
                    <a:ext uri="{9D8B030D-6E8A-4147-A177-3AD203B41FA5}">
                      <a16:colId xmlns:a16="http://schemas.microsoft.com/office/drawing/2014/main" val="1972638712"/>
                    </a:ext>
                  </a:extLst>
                </a:gridCol>
                <a:gridCol w="3306773">
                  <a:extLst>
                    <a:ext uri="{9D8B030D-6E8A-4147-A177-3AD203B41FA5}">
                      <a16:colId xmlns:a16="http://schemas.microsoft.com/office/drawing/2014/main" val="4222589696"/>
                    </a:ext>
                  </a:extLst>
                </a:gridCol>
                <a:gridCol w="3684105">
                  <a:extLst>
                    <a:ext uri="{9D8B030D-6E8A-4147-A177-3AD203B41FA5}">
                      <a16:colId xmlns:a16="http://schemas.microsoft.com/office/drawing/2014/main" val="4224711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State of the Robot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What the Robot should 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372021"/>
                  </a:ext>
                </a:extLst>
              </a:tr>
              <a:tr h="39373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End</a:t>
                      </a:r>
                      <a:r>
                        <a:rPr lang="en-US" baseline="0" dirty="0"/>
                        <a:t> of the line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Stop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809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Went</a:t>
                      </a:r>
                      <a:r>
                        <a:rPr lang="en-US" baseline="0" dirty="0"/>
                        <a:t> to far to the Left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</a:t>
                      </a:r>
                      <a:r>
                        <a:rPr lang="en-US" baseline="0" dirty="0"/>
                        <a:t>  = OFF        LM = 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2907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Running</a:t>
                      </a:r>
                      <a:r>
                        <a:rPr lang="en-US" baseline="0" dirty="0"/>
                        <a:t> in the Middle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RM</a:t>
                      </a:r>
                      <a:r>
                        <a:rPr lang="en-US" baseline="0" dirty="0"/>
                        <a:t>  = ON       LM = 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52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Drifting</a:t>
                      </a:r>
                      <a:r>
                        <a:rPr lang="en-US" baseline="0" dirty="0"/>
                        <a:t> to the Left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RM</a:t>
                      </a:r>
                      <a:r>
                        <a:rPr lang="en-US" baseline="0" dirty="0"/>
                        <a:t>  = 50%       LM = 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588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Went</a:t>
                      </a:r>
                      <a:r>
                        <a:rPr lang="en-US" baseline="0" dirty="0"/>
                        <a:t> to far to the Right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RM</a:t>
                      </a:r>
                      <a:r>
                        <a:rPr lang="en-US" baseline="0" dirty="0"/>
                        <a:t>  = OFF       LM = 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65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ERROR (Ignore)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RM</a:t>
                      </a:r>
                      <a:r>
                        <a:rPr lang="en-US" baseline="0" dirty="0"/>
                        <a:t>  = ON       LM = 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021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Drifting</a:t>
                      </a:r>
                      <a:r>
                        <a:rPr lang="en-US" baseline="0" dirty="0"/>
                        <a:t> to the Right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RM</a:t>
                      </a:r>
                      <a:r>
                        <a:rPr lang="en-US" baseline="0" dirty="0"/>
                        <a:t>  = ON       LM = 50%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757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 a “T” intersection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RM</a:t>
                      </a:r>
                      <a:r>
                        <a:rPr lang="en-US" baseline="0" dirty="0"/>
                        <a:t>  = ON       LM = 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59964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7766361"/>
              </p:ext>
            </p:extLst>
          </p:nvPr>
        </p:nvGraphicFramePr>
        <p:xfrm>
          <a:off x="2416313" y="609600"/>
          <a:ext cx="3586922" cy="1510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3461">
                  <a:extLst>
                    <a:ext uri="{9D8B030D-6E8A-4147-A177-3AD203B41FA5}">
                      <a16:colId xmlns:a16="http://schemas.microsoft.com/office/drawing/2014/main" val="854334480"/>
                    </a:ext>
                  </a:extLst>
                </a:gridCol>
                <a:gridCol w="1793461">
                  <a:extLst>
                    <a:ext uri="{9D8B030D-6E8A-4147-A177-3AD203B41FA5}">
                      <a16:colId xmlns:a16="http://schemas.microsoft.com/office/drawing/2014/main" val="3994030377"/>
                    </a:ext>
                  </a:extLst>
                </a:gridCol>
              </a:tblGrid>
              <a:tr h="3776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ABB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215142"/>
                  </a:ext>
                </a:extLst>
              </a:tr>
              <a:tr h="3776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Sensor Left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2856691"/>
                  </a:ext>
                </a:extLst>
              </a:tr>
              <a:tr h="3776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Sensor Middle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800740"/>
                  </a:ext>
                </a:extLst>
              </a:tr>
              <a:tr h="3776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Sensor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526999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26491"/>
              </p:ext>
            </p:extLst>
          </p:nvPr>
        </p:nvGraphicFramePr>
        <p:xfrm>
          <a:off x="7606748" y="609597"/>
          <a:ext cx="3339548" cy="1510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9774">
                  <a:extLst>
                    <a:ext uri="{9D8B030D-6E8A-4147-A177-3AD203B41FA5}">
                      <a16:colId xmlns:a16="http://schemas.microsoft.com/office/drawing/2014/main" val="1774577422"/>
                    </a:ext>
                  </a:extLst>
                </a:gridCol>
                <a:gridCol w="1669774">
                  <a:extLst>
                    <a:ext uri="{9D8B030D-6E8A-4147-A177-3AD203B41FA5}">
                      <a16:colId xmlns:a16="http://schemas.microsoft.com/office/drawing/2014/main" val="3264271032"/>
                    </a:ext>
                  </a:extLst>
                </a:gridCol>
              </a:tblGrid>
              <a:tr h="5035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ABB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2414041"/>
                  </a:ext>
                </a:extLst>
              </a:tr>
              <a:tr h="5035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Right Motor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3761880"/>
                  </a:ext>
                </a:extLst>
              </a:tr>
              <a:tr h="5035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Left Motor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636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296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085504"/>
              </p:ext>
            </p:extLst>
          </p:nvPr>
        </p:nvGraphicFramePr>
        <p:xfrm>
          <a:off x="2133600" y="984705"/>
          <a:ext cx="8799444" cy="49920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3148">
                  <a:extLst>
                    <a:ext uri="{9D8B030D-6E8A-4147-A177-3AD203B41FA5}">
                      <a16:colId xmlns:a16="http://schemas.microsoft.com/office/drawing/2014/main" val="344385894"/>
                    </a:ext>
                  </a:extLst>
                </a:gridCol>
                <a:gridCol w="3904974">
                  <a:extLst>
                    <a:ext uri="{9D8B030D-6E8A-4147-A177-3AD203B41FA5}">
                      <a16:colId xmlns:a16="http://schemas.microsoft.com/office/drawing/2014/main" val="286823132"/>
                    </a:ext>
                  </a:extLst>
                </a:gridCol>
                <a:gridCol w="1961322">
                  <a:extLst>
                    <a:ext uri="{9D8B030D-6E8A-4147-A177-3AD203B41FA5}">
                      <a16:colId xmlns:a16="http://schemas.microsoft.com/office/drawing/2014/main" val="3066099038"/>
                    </a:ext>
                  </a:extLst>
                </a:gridCol>
              </a:tblGrid>
              <a:tr h="83200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Tasks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Check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882183"/>
                  </a:ext>
                </a:extLst>
              </a:tr>
              <a:tr h="83200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Alamin Ahmed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Constructing</a:t>
                      </a:r>
                      <a:r>
                        <a:rPr lang="en-US" baseline="0" dirty="0"/>
                        <a:t> the Robot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baseline="0" dirty="0"/>
                        <a:t>Line Follow 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baseline="0" dirty="0"/>
                        <a:t> 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baseline="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2317307"/>
                  </a:ext>
                </a:extLst>
              </a:tr>
              <a:tr h="83200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Daniel Lopez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baseline="0" dirty="0"/>
                        <a:t>Line Follow Module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baseline="0" dirty="0"/>
                        <a:t>UART Module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 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984653"/>
                  </a:ext>
                </a:extLst>
              </a:tr>
              <a:tr h="83200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Steven Ventura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Line Follow Module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UART 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 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4021210"/>
                  </a:ext>
                </a:extLst>
              </a:tr>
              <a:tr h="832004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Vinh</a:t>
                      </a:r>
                      <a:r>
                        <a:rPr lang="en-US" baseline="0" dirty="0"/>
                        <a:t> Vu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UART Module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Test Bench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 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012196"/>
                  </a:ext>
                </a:extLst>
              </a:tr>
              <a:tr h="83200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Luis Robles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PWM Generator Module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Test Bench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 </a:t>
                      </a: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388818"/>
                  </a:ext>
                </a:extLst>
              </a:tr>
            </a:tbl>
          </a:graphicData>
        </a:graphic>
      </p:graphicFrame>
      <p:sp>
        <p:nvSpPr>
          <p:cNvPr id="3" name="Smiley Face 2"/>
          <p:cNvSpPr/>
          <p:nvPr/>
        </p:nvSpPr>
        <p:spPr>
          <a:xfrm>
            <a:off x="9382539" y="1881809"/>
            <a:ext cx="225287" cy="238539"/>
          </a:xfrm>
          <a:prstGeom prst="smileyF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miley Face 3"/>
          <p:cNvSpPr/>
          <p:nvPr/>
        </p:nvSpPr>
        <p:spPr>
          <a:xfrm>
            <a:off x="9382539" y="5201479"/>
            <a:ext cx="225287" cy="238539"/>
          </a:xfrm>
          <a:prstGeom prst="smileyF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4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2773148"/>
              </p:ext>
            </p:extLst>
          </p:nvPr>
        </p:nvGraphicFramePr>
        <p:xfrm>
          <a:off x="476943" y="1761825"/>
          <a:ext cx="3417962" cy="3552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4622">
                  <a:extLst>
                    <a:ext uri="{9D8B030D-6E8A-4147-A177-3AD203B41FA5}">
                      <a16:colId xmlns:a16="http://schemas.microsoft.com/office/drawing/2014/main" val="3235193958"/>
                    </a:ext>
                  </a:extLst>
                </a:gridCol>
                <a:gridCol w="1973340">
                  <a:extLst>
                    <a:ext uri="{9D8B030D-6E8A-4147-A177-3AD203B41FA5}">
                      <a16:colId xmlns:a16="http://schemas.microsoft.com/office/drawing/2014/main" val="1560522041"/>
                    </a:ext>
                  </a:extLst>
                </a:gridCol>
              </a:tblGrid>
              <a:tr h="55763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Tasks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568437"/>
                  </a:ext>
                </a:extLst>
              </a:tr>
              <a:tr h="708395"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Alamin Ahmed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US" sz="1200" dirty="0"/>
                        <a:t> </a:t>
                      </a:r>
                    </a:p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US" sz="12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2461436"/>
                  </a:ext>
                </a:extLst>
              </a:tr>
              <a:tr h="571567"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Daniel Lopez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US" sz="1200" dirty="0"/>
                        <a:t> </a:t>
                      </a:r>
                    </a:p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US" sz="12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189311"/>
                  </a:ext>
                </a:extLst>
              </a:tr>
              <a:tr h="57156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Steven Ventura</a:t>
                      </a:r>
                    </a:p>
                    <a:p>
                      <a:pPr algn="l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US" sz="1200" dirty="0"/>
                        <a:t> </a:t>
                      </a:r>
                    </a:p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US" sz="12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397696"/>
                  </a:ext>
                </a:extLst>
              </a:tr>
              <a:tr h="571567">
                <a:tc>
                  <a:txBody>
                    <a:bodyPr/>
                    <a:lstStyle/>
                    <a:p>
                      <a:pPr algn="l"/>
                      <a:r>
                        <a:rPr lang="en-US" sz="1200" dirty="0" err="1"/>
                        <a:t>Vinh</a:t>
                      </a:r>
                      <a:r>
                        <a:rPr lang="en-US" sz="1200" dirty="0"/>
                        <a:t> Vu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US" sz="1200" dirty="0"/>
                        <a:t> </a:t>
                      </a:r>
                    </a:p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US" sz="12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809079"/>
                  </a:ext>
                </a:extLst>
              </a:tr>
              <a:tr h="571567"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Luis Robles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US" sz="1200" dirty="0"/>
                        <a:t> </a:t>
                      </a:r>
                    </a:p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US" sz="12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739702"/>
                  </a:ext>
                </a:extLst>
              </a:tr>
            </a:tbl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119270" y="801858"/>
            <a:ext cx="120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Time Line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4201131" y="801858"/>
            <a:ext cx="7644973" cy="5407907"/>
            <a:chOff x="4201131" y="801858"/>
            <a:chExt cx="7644973" cy="5407907"/>
          </a:xfrm>
        </p:grpSpPr>
        <p:grpSp>
          <p:nvGrpSpPr>
            <p:cNvPr id="35" name="Group 34"/>
            <p:cNvGrpSpPr/>
            <p:nvPr/>
          </p:nvGrpSpPr>
          <p:grpSpPr>
            <a:xfrm>
              <a:off x="4201131" y="801858"/>
              <a:ext cx="7644973" cy="5407907"/>
              <a:chOff x="4201131" y="801858"/>
              <a:chExt cx="7644973" cy="5407907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201131" y="801858"/>
                <a:ext cx="7644973" cy="5407907"/>
              </a:xfrm>
              <a:prstGeom prst="rect">
                <a:avLst/>
              </a:prstGeom>
            </p:spPr>
          </p:pic>
          <p:sp>
            <p:nvSpPr>
              <p:cNvPr id="25" name="Arrow: Right 24"/>
              <p:cNvSpPr/>
              <p:nvPr/>
            </p:nvSpPr>
            <p:spPr>
              <a:xfrm>
                <a:off x="5623445" y="1761825"/>
                <a:ext cx="4686746" cy="474724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Line Follow</a:t>
                </a:r>
              </a:p>
            </p:txBody>
          </p:sp>
          <p:sp>
            <p:nvSpPr>
              <p:cNvPr id="26" name="Arrow: Right 25"/>
              <p:cNvSpPr/>
              <p:nvPr/>
            </p:nvSpPr>
            <p:spPr>
              <a:xfrm>
                <a:off x="5661852" y="3171441"/>
                <a:ext cx="4686746" cy="529241"/>
              </a:xfrm>
              <a:prstGeom prst="rightArrow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UART</a:t>
                </a:r>
              </a:p>
            </p:txBody>
          </p:sp>
          <p:sp>
            <p:nvSpPr>
              <p:cNvPr id="27" name="Arrow: Right 26"/>
              <p:cNvSpPr/>
              <p:nvPr/>
            </p:nvSpPr>
            <p:spPr>
              <a:xfrm>
                <a:off x="5655477" y="2466633"/>
                <a:ext cx="4686746" cy="31070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Line Follow</a:t>
                </a:r>
              </a:p>
            </p:txBody>
          </p:sp>
          <p:sp>
            <p:nvSpPr>
              <p:cNvPr id="28" name="Arrow: Right 27"/>
              <p:cNvSpPr/>
              <p:nvPr/>
            </p:nvSpPr>
            <p:spPr>
              <a:xfrm>
                <a:off x="5655477" y="2739325"/>
                <a:ext cx="4686746" cy="293167"/>
              </a:xfrm>
              <a:prstGeom prst="rightArrow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UART</a:t>
                </a:r>
              </a:p>
            </p:txBody>
          </p:sp>
          <p:sp>
            <p:nvSpPr>
              <p:cNvPr id="29" name="Arrow: Right 28"/>
              <p:cNvSpPr/>
              <p:nvPr/>
            </p:nvSpPr>
            <p:spPr>
              <a:xfrm>
                <a:off x="5664228" y="3930766"/>
                <a:ext cx="4718778" cy="511342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Test Bench</a:t>
                </a:r>
              </a:p>
            </p:txBody>
          </p:sp>
          <p:sp>
            <p:nvSpPr>
              <p:cNvPr id="30" name="Rectangle: Rounded Corners 29"/>
              <p:cNvSpPr/>
              <p:nvPr/>
            </p:nvSpPr>
            <p:spPr>
              <a:xfrm>
                <a:off x="10726579" y="2405882"/>
                <a:ext cx="735168" cy="5658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 Line Follow</a:t>
                </a:r>
              </a:p>
              <a:p>
                <a:pPr algn="ctr"/>
                <a:r>
                  <a:rPr lang="en-US" sz="1200" dirty="0"/>
                  <a:t>Due</a:t>
                </a:r>
              </a:p>
            </p:txBody>
          </p:sp>
          <p:sp>
            <p:nvSpPr>
              <p:cNvPr id="31" name="Arrow: Right 30"/>
              <p:cNvSpPr/>
              <p:nvPr/>
            </p:nvSpPr>
            <p:spPr>
              <a:xfrm>
                <a:off x="5664228" y="4558923"/>
                <a:ext cx="4718778" cy="511342"/>
              </a:xfrm>
              <a:prstGeom prst="rightArrow">
                <a:avLst/>
              </a:prstGeom>
              <a:solidFill>
                <a:srgbClr val="0070C0"/>
              </a:solidFill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Prepare For Final Report</a:t>
                </a:r>
              </a:p>
            </p:txBody>
          </p:sp>
          <p:sp>
            <p:nvSpPr>
              <p:cNvPr id="32" name="Rectangle: Rounded Corners 31"/>
              <p:cNvSpPr/>
              <p:nvPr/>
            </p:nvSpPr>
            <p:spPr>
              <a:xfrm>
                <a:off x="10726579" y="3083440"/>
                <a:ext cx="735168" cy="565859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UART</a:t>
                </a:r>
              </a:p>
              <a:p>
                <a:pPr algn="ctr"/>
                <a:r>
                  <a:rPr lang="en-US" sz="1200" dirty="0"/>
                  <a:t>Due</a:t>
                </a:r>
              </a:p>
            </p:txBody>
          </p:sp>
          <p:sp>
            <p:nvSpPr>
              <p:cNvPr id="33" name="Rectangle: Rounded Corners 32"/>
              <p:cNvSpPr/>
              <p:nvPr/>
            </p:nvSpPr>
            <p:spPr>
              <a:xfrm>
                <a:off x="10746971" y="3803209"/>
                <a:ext cx="735168" cy="565859"/>
              </a:xfrm>
              <a:prstGeom prst="round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Test Bench</a:t>
                </a:r>
              </a:p>
              <a:p>
                <a:pPr algn="ctr"/>
                <a:r>
                  <a:rPr lang="en-US" sz="1200" dirty="0"/>
                  <a:t>Due</a:t>
                </a:r>
              </a:p>
            </p:txBody>
          </p:sp>
          <p:sp>
            <p:nvSpPr>
              <p:cNvPr id="34" name="Rectangle: Rounded Corners 33"/>
              <p:cNvSpPr/>
              <p:nvPr/>
            </p:nvSpPr>
            <p:spPr>
              <a:xfrm>
                <a:off x="10726579" y="4522978"/>
                <a:ext cx="770906" cy="565859"/>
              </a:xfrm>
              <a:prstGeom prst="round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Final Project</a:t>
                </a:r>
              </a:p>
              <a:p>
                <a:pPr algn="ctr"/>
                <a:r>
                  <a:rPr lang="en-US" sz="1200" dirty="0"/>
                  <a:t>Due</a:t>
                </a:r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10575235" y="1171190"/>
              <a:ext cx="922250" cy="207036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7076600" y="5888872"/>
              <a:ext cx="4638322" cy="28578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230638" y="2303968"/>
            <a:ext cx="1339455" cy="2973646"/>
            <a:chOff x="2230638" y="2303968"/>
            <a:chExt cx="1339455" cy="2973646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77824" y="2365692"/>
              <a:ext cx="192269" cy="201882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76344" y="4785138"/>
              <a:ext cx="192269" cy="201882"/>
            </a:xfrm>
            <a:prstGeom prst="rect">
              <a:avLst/>
            </a:prstGeom>
          </p:spPr>
        </p:pic>
        <p:sp>
          <p:nvSpPr>
            <p:cNvPr id="17" name="Arrow: Right 16"/>
            <p:cNvSpPr/>
            <p:nvPr/>
          </p:nvSpPr>
          <p:spPr>
            <a:xfrm>
              <a:off x="2237515" y="2591352"/>
              <a:ext cx="1062276" cy="3086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Line Follow</a:t>
              </a:r>
            </a:p>
          </p:txBody>
        </p:sp>
        <p:sp>
          <p:nvSpPr>
            <p:cNvPr id="18" name="Arrow: Right 17"/>
            <p:cNvSpPr/>
            <p:nvPr/>
          </p:nvSpPr>
          <p:spPr>
            <a:xfrm>
              <a:off x="2237515" y="2971741"/>
              <a:ext cx="1062276" cy="3086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Line Follow</a:t>
              </a:r>
            </a:p>
          </p:txBody>
        </p:sp>
        <p:sp>
          <p:nvSpPr>
            <p:cNvPr id="19" name="Arrow: Right 18"/>
            <p:cNvSpPr/>
            <p:nvPr/>
          </p:nvSpPr>
          <p:spPr>
            <a:xfrm>
              <a:off x="2237515" y="3245425"/>
              <a:ext cx="1062276" cy="308674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UART</a:t>
              </a:r>
            </a:p>
          </p:txBody>
        </p:sp>
        <p:sp>
          <p:nvSpPr>
            <p:cNvPr id="20" name="Arrow: Right 19"/>
            <p:cNvSpPr/>
            <p:nvPr/>
          </p:nvSpPr>
          <p:spPr>
            <a:xfrm>
              <a:off x="2243890" y="3575205"/>
              <a:ext cx="1062276" cy="3086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Line Follow</a:t>
              </a:r>
            </a:p>
          </p:txBody>
        </p:sp>
        <p:sp>
          <p:nvSpPr>
            <p:cNvPr id="21" name="Arrow: Right 20"/>
            <p:cNvSpPr/>
            <p:nvPr/>
          </p:nvSpPr>
          <p:spPr>
            <a:xfrm>
              <a:off x="2243890" y="3841667"/>
              <a:ext cx="1062276" cy="308674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UART</a:t>
              </a:r>
            </a:p>
          </p:txBody>
        </p:sp>
        <p:sp>
          <p:nvSpPr>
            <p:cNvPr id="22" name="Arrow: Right 21"/>
            <p:cNvSpPr/>
            <p:nvPr/>
          </p:nvSpPr>
          <p:spPr>
            <a:xfrm>
              <a:off x="2230638" y="4191574"/>
              <a:ext cx="1062276" cy="308674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UART</a:t>
              </a:r>
            </a:p>
          </p:txBody>
        </p:sp>
        <p:sp>
          <p:nvSpPr>
            <p:cNvPr id="23" name="Arrow: Right 22"/>
            <p:cNvSpPr/>
            <p:nvPr/>
          </p:nvSpPr>
          <p:spPr>
            <a:xfrm>
              <a:off x="2230638" y="4458036"/>
              <a:ext cx="1062276" cy="30867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Test Bench</a:t>
              </a:r>
            </a:p>
          </p:txBody>
        </p:sp>
        <p:sp>
          <p:nvSpPr>
            <p:cNvPr id="24" name="Arrow: Right 23"/>
            <p:cNvSpPr/>
            <p:nvPr/>
          </p:nvSpPr>
          <p:spPr>
            <a:xfrm>
              <a:off x="2243890" y="4968940"/>
              <a:ext cx="1062276" cy="30867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Test Bench</a:t>
              </a:r>
            </a:p>
          </p:txBody>
        </p:sp>
        <p:sp>
          <p:nvSpPr>
            <p:cNvPr id="41" name="Arrow: Right 40"/>
            <p:cNvSpPr/>
            <p:nvPr/>
          </p:nvSpPr>
          <p:spPr>
            <a:xfrm>
              <a:off x="2243890" y="2303968"/>
              <a:ext cx="1062276" cy="308674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Robot Co.</a:t>
              </a:r>
            </a:p>
          </p:txBody>
        </p:sp>
        <p:sp>
          <p:nvSpPr>
            <p:cNvPr id="42" name="Arrow: Right 41"/>
            <p:cNvSpPr/>
            <p:nvPr/>
          </p:nvSpPr>
          <p:spPr>
            <a:xfrm>
              <a:off x="2230638" y="4731742"/>
              <a:ext cx="1062276" cy="308674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PWM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1222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35826" y="2796209"/>
            <a:ext cx="3074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97265630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4305</TotalTime>
  <Words>326</Words>
  <Application>Microsoft Office PowerPoint</Application>
  <PresentationFormat>Widescreen</PresentationFormat>
  <Paragraphs>145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Century Gothic</vt:lpstr>
      <vt:lpstr>Vrinda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Alamin Ahmed</dc:creator>
  <cp:lastModifiedBy>Alamin Ahmed</cp:lastModifiedBy>
  <cp:revision>24</cp:revision>
  <dcterms:created xsi:type="dcterms:W3CDTF">2017-03-22T17:58:04Z</dcterms:created>
  <dcterms:modified xsi:type="dcterms:W3CDTF">2017-03-27T03:39:12Z</dcterms:modified>
</cp:coreProperties>
</file>

<file path=docProps/thumbnail.jpeg>
</file>